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6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16012" y="1904999"/>
            <a:ext cx="6938963" cy="1582271"/>
          </a:xfrm>
        </p:spPr>
        <p:txBody>
          <a:bodyPr anchor="b" anchorCtr="0"/>
          <a:lstStyle>
            <a:lvl1pPr>
              <a:lnSpc>
                <a:spcPct val="95000"/>
              </a:lnSpc>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16013" y="3487271"/>
            <a:ext cx="6938961" cy="1143000"/>
          </a:xfrm>
        </p:spPr>
        <p:txBody>
          <a:bodyPr/>
          <a:lstStyle>
            <a:lvl1pPr marL="0" indent="0" algn="ctr">
              <a:spcBef>
                <a:spcPts val="300"/>
              </a:spcBef>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5715000"/>
            <a:ext cx="2133600" cy="275478"/>
          </a:xfrm>
        </p:spPr>
        <p:txBody>
          <a:bodyPr/>
          <a:lstStyle>
            <a:lvl1pPr>
              <a:defRPr>
                <a:solidFill>
                  <a:schemeClr val="bg2">
                    <a:lumMod val="60000"/>
                    <a:lumOff val="40000"/>
                  </a:schemeClr>
                </a:solidFill>
              </a:defRPr>
            </a:lvl1pPr>
          </a:lstStyle>
          <a:p>
            <a:fld id="{963DCA95-D1C1-514A-BBBD-F931A44567A5}" type="datetimeFigureOut">
              <a:rPr lang="en-US" smtClean="0"/>
              <a:t>4/18/17</a:t>
            </a:fld>
            <a:endParaRPr lang="en-US"/>
          </a:p>
        </p:txBody>
      </p:sp>
      <p:sp>
        <p:nvSpPr>
          <p:cNvPr id="5" name="Footer Placeholder 4"/>
          <p:cNvSpPr>
            <a:spLocks noGrp="1"/>
          </p:cNvSpPr>
          <p:nvPr>
            <p:ph type="ftr" sz="quarter" idx="11"/>
          </p:nvPr>
        </p:nvSpPr>
        <p:spPr>
          <a:xfrm>
            <a:off x="1102659" y="5715000"/>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5715000"/>
            <a:ext cx="457200" cy="275478"/>
          </a:xfrm>
        </p:spPr>
        <p:txBody>
          <a:bodyPr/>
          <a:lstStyle>
            <a:lvl1pPr>
              <a:defRPr>
                <a:solidFill>
                  <a:schemeClr val="bg2">
                    <a:lumMod val="60000"/>
                    <a:lumOff val="40000"/>
                  </a:schemeClr>
                </a:solidFill>
              </a:defRPr>
            </a:lvl1pPr>
          </a:lstStyle>
          <a:p>
            <a:fld id="{AB34643A-2EC4-CC47-834E-21A7B0104D22}"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4686766"/>
            <a:ext cx="7315200" cy="400705"/>
          </a:xfrm>
          <a:prstGeom prst="rect">
            <a:avLst/>
          </a:prstGeom>
        </p:spPr>
      </p:pic>
      <p:pic>
        <p:nvPicPr>
          <p:cNvPr id="10" name="Picture 9" descr="coverAccentTop.png"/>
          <p:cNvPicPr>
            <a:picLocks noChangeAspect="1"/>
          </p:cNvPicPr>
          <p:nvPr/>
        </p:nvPicPr>
        <p:blipFill>
          <a:blip r:embed="rId4"/>
          <a:stretch>
            <a:fillRect/>
          </a:stretch>
        </p:blipFill>
        <p:spPr>
          <a:xfrm>
            <a:off x="914400" y="1619136"/>
            <a:ext cx="7315200" cy="39138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4754083" y="673398"/>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4754083" y="5636584"/>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7774169" y="5636584"/>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7774169" y="673398"/>
            <a:ext cx="742950" cy="361950"/>
          </a:xfrm>
          <a:prstGeom prst="rect">
            <a:avLst/>
          </a:prstGeom>
          <a:noFill/>
        </p:spPr>
      </p:pic>
      <p:sp>
        <p:nvSpPr>
          <p:cNvPr id="2" name="Title 1"/>
          <p:cNvSpPr>
            <a:spLocks noGrp="1"/>
          </p:cNvSpPr>
          <p:nvPr>
            <p:ph type="title"/>
          </p:nvPr>
        </p:nvSpPr>
        <p:spPr>
          <a:xfrm>
            <a:off x="838200" y="914400"/>
            <a:ext cx="3429000" cy="1371600"/>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5081121" y="914400"/>
            <a:ext cx="3108960" cy="4815841"/>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8200" y="2667001"/>
            <a:ext cx="3429000" cy="2895600"/>
          </a:xfrm>
        </p:spPr>
        <p:txBody>
          <a:bodyPr vert="horz" lIns="91440" tIns="45720" rIns="91440" bIns="45720" rtlCol="0">
            <a:normAutofit/>
          </a:bodyPr>
          <a:lstStyle>
            <a:lvl1pPr marL="0" indent="0" algn="ctr">
              <a:spcBef>
                <a:spcPts val="500"/>
              </a:spcBef>
              <a:buNone/>
              <a:defRPr lang="en-US" sz="18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963DCA95-D1C1-514A-BBBD-F931A44567A5}"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4643A-2EC4-CC47-834E-21A7B0104D22}" type="slidenum">
              <a:rPr lang="en-US" smtClean="0"/>
              <a:t>‹#›</a:t>
            </a:fld>
            <a:endParaRPr lang="en-US"/>
          </a:p>
        </p:txBody>
      </p:sp>
      <p:pic>
        <p:nvPicPr>
          <p:cNvPr id="8" name="Picture 2" descr="captionAccent.png"/>
          <p:cNvPicPr>
            <a:picLocks noChangeAspect="1" noChangeArrowheads="1"/>
          </p:cNvPicPr>
          <p:nvPr/>
        </p:nvPicPr>
        <p:blipFill>
          <a:blip r:embed="rId4"/>
          <a:srcRect/>
          <a:stretch>
            <a:fillRect/>
          </a:stretch>
        </p:blipFill>
        <p:spPr bwMode="auto">
          <a:xfrm>
            <a:off x="838200" y="2326341"/>
            <a:ext cx="3429000" cy="240307"/>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1752600" y="565897"/>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1752600" y="4128247"/>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6648450" y="4128247"/>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6648450"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286000" y="780826"/>
            <a:ext cx="45720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963DCA95-D1C1-514A-BBBD-F931A44567A5}"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4643A-2EC4-CC47-834E-21A7B0104D22}"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5" name="Picture 3" descr="scrollwork-Bottom.png"/>
          <p:cNvPicPr>
            <a:picLocks noChangeAspect="1" noChangeArrowheads="1"/>
          </p:cNvPicPr>
          <p:nvPr/>
        </p:nvPicPr>
        <p:blipFill>
          <a:blip r:embed="rId2"/>
          <a:srcRect/>
          <a:stretch>
            <a:fillRect/>
          </a:stretch>
        </p:blipFill>
        <p:spPr bwMode="auto">
          <a:xfrm flipH="1">
            <a:off x="993402" y="4128247"/>
            <a:ext cx="742950" cy="361950"/>
          </a:xfrm>
          <a:prstGeom prst="rect">
            <a:avLst/>
          </a:prstGeom>
          <a:noFill/>
        </p:spPr>
      </p:pic>
      <p:pic>
        <p:nvPicPr>
          <p:cNvPr id="4099" name="Picture 3" descr="scrollwork-Bottom.png"/>
          <p:cNvPicPr>
            <a:picLocks noChangeAspect="1" noChangeArrowheads="1"/>
          </p:cNvPicPr>
          <p:nvPr/>
        </p:nvPicPr>
        <p:blipFill>
          <a:blip r:embed="rId2"/>
          <a:srcRect/>
          <a:stretch>
            <a:fillRect/>
          </a:stretch>
        </p:blipFill>
        <p:spPr bwMode="auto">
          <a:xfrm>
            <a:off x="7407649" y="4128247"/>
            <a:ext cx="742950" cy="361950"/>
          </a:xfrm>
          <a:prstGeom prst="rect">
            <a:avLst/>
          </a:prstGeom>
          <a:noFill/>
        </p:spPr>
      </p:pic>
      <p:pic>
        <p:nvPicPr>
          <p:cNvPr id="12" name="Picture 2" descr="scrollwork-Top.png"/>
          <p:cNvPicPr>
            <a:picLocks noChangeAspect="1" noChangeArrowheads="1"/>
          </p:cNvPicPr>
          <p:nvPr/>
        </p:nvPicPr>
        <p:blipFill>
          <a:blip r:embed="rId3"/>
          <a:srcRect/>
          <a:stretch>
            <a:fillRect/>
          </a:stretch>
        </p:blipFill>
        <p:spPr bwMode="auto">
          <a:xfrm flipH="1">
            <a:off x="993402" y="565897"/>
            <a:ext cx="742950" cy="361950"/>
          </a:xfrm>
          <a:prstGeom prst="rect">
            <a:avLst/>
          </a:prstGeom>
          <a:noFill/>
        </p:spPr>
      </p:pic>
      <p:pic>
        <p:nvPicPr>
          <p:cNvPr id="4098" name="Picture 2" descr="scrollwork-Top.png"/>
          <p:cNvPicPr>
            <a:picLocks noChangeAspect="1" noChangeArrowheads="1"/>
          </p:cNvPicPr>
          <p:nvPr/>
        </p:nvPicPr>
        <p:blipFill>
          <a:blip r:embed="rId3"/>
          <a:srcRect/>
          <a:stretch>
            <a:fillRect/>
          </a:stretch>
        </p:blipFill>
        <p:spPr bwMode="auto">
          <a:xfrm>
            <a:off x="7407649"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24000"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963DCA95-D1C1-514A-BBBD-F931A44567A5}"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4643A-2EC4-CC47-834E-21A7B0104D22}"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
        <p:nvSpPr>
          <p:cNvPr id="14" name="Picture Placeholder 2"/>
          <p:cNvSpPr>
            <a:spLocks noGrp="1"/>
          </p:cNvSpPr>
          <p:nvPr>
            <p:ph type="pic" idx="13"/>
          </p:nvPr>
        </p:nvSpPr>
        <p:spPr>
          <a:xfrm>
            <a:off x="4912659"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084294"/>
            <a:ext cx="7543800" cy="3639670"/>
          </a:xfrm>
        </p:spPr>
        <p:txBody>
          <a:bodyPr vert="eaVert"/>
          <a:lstStyle>
            <a:lvl5pPr>
              <a:defRPr/>
            </a:lvl5pPr>
            <a:lvl6pPr marL="2286000">
              <a:defRPr/>
            </a:lvl6pPr>
            <a:lvl7pPr marL="2286000">
              <a:defRPr/>
            </a:lvl7pPr>
            <a:lvl8pPr marL="2286000">
              <a:defRPr/>
            </a:lvl8pPr>
            <a:lvl9pPr marL="22860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3DCA95-D1C1-514A-BBBD-F931A44567A5}"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4643A-2EC4-CC47-834E-21A7B0104D2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22048"/>
            <a:ext cx="1676400" cy="4814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922048"/>
            <a:ext cx="5638800" cy="481488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3DCA95-D1C1-514A-BBBD-F931A44567A5}"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4643A-2EC4-CC47-834E-21A7B0104D22}" type="slidenum">
              <a:rPr lang="en-US" smtClean="0"/>
              <a:t>‹#›</a:t>
            </a:fld>
            <a:endParaRPr lang="en-US"/>
          </a:p>
        </p:txBody>
      </p:sp>
      <p:pic>
        <p:nvPicPr>
          <p:cNvPr id="5122" name="Picture 2" descr="verticalAccent.png"/>
          <p:cNvPicPr>
            <a:picLocks noChangeAspect="1" noChangeArrowheads="1"/>
          </p:cNvPicPr>
          <p:nvPr/>
        </p:nvPicPr>
        <p:blipFill>
          <a:blip r:embed="rId2"/>
          <a:srcRect/>
          <a:stretch>
            <a:fillRect/>
          </a:stretch>
        </p:blipFill>
        <p:spPr bwMode="auto">
          <a:xfrm>
            <a:off x="6626225" y="860612"/>
            <a:ext cx="247364" cy="493776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3DCA95-D1C1-514A-BBBD-F931A44567A5}"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4643A-2EC4-CC47-834E-21A7B0104D22}" type="slidenum">
              <a:rPr lang="en-US" smtClean="0"/>
              <a:t>‹#›</a:t>
            </a:fld>
            <a:endParaRPr lang="en-US"/>
          </a:p>
        </p:txBody>
      </p:sp>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02519" y="4038600"/>
            <a:ext cx="6938963" cy="1174376"/>
          </a:xfrm>
        </p:spPr>
        <p:txBody>
          <a:bodyPr anchor="b" anchorCtr="0">
            <a:noAutofit/>
          </a:bodyPr>
          <a:lstStyle>
            <a:lvl1pPr>
              <a:lnSpc>
                <a:spcPct val="95000"/>
              </a:lnSpc>
              <a:defRPr sz="5200"/>
            </a:lvl1pPr>
          </a:lstStyle>
          <a:p>
            <a:r>
              <a:rPr lang="en-US" smtClean="0"/>
              <a:t>Click to edit Master title style</a:t>
            </a:r>
            <a:endParaRPr lang="en-US" dirty="0"/>
          </a:p>
        </p:txBody>
      </p:sp>
      <p:sp>
        <p:nvSpPr>
          <p:cNvPr id="3" name="Subtitle 2"/>
          <p:cNvSpPr>
            <a:spLocks noGrp="1"/>
          </p:cNvSpPr>
          <p:nvPr>
            <p:ph type="subTitle" idx="1"/>
          </p:nvPr>
        </p:nvSpPr>
        <p:spPr>
          <a:xfrm>
            <a:off x="1102520" y="5212977"/>
            <a:ext cx="6938961" cy="775447"/>
          </a:xfrm>
        </p:spPr>
        <p:txBody>
          <a:bodyPr>
            <a:normAutofit/>
          </a:bodyPr>
          <a:lstStyle>
            <a:lvl1pPr marL="0" indent="0" algn="ctr">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6214969"/>
            <a:ext cx="2133600" cy="275478"/>
          </a:xfrm>
        </p:spPr>
        <p:txBody>
          <a:bodyPr/>
          <a:lstStyle>
            <a:lvl1pPr>
              <a:defRPr>
                <a:solidFill>
                  <a:schemeClr val="bg2">
                    <a:lumMod val="60000"/>
                    <a:lumOff val="40000"/>
                  </a:schemeClr>
                </a:solidFill>
              </a:defRPr>
            </a:lvl1pPr>
          </a:lstStyle>
          <a:p>
            <a:fld id="{963DCA95-D1C1-514A-BBBD-F931A44567A5}" type="datetimeFigureOut">
              <a:rPr lang="en-US" smtClean="0"/>
              <a:t>4/18/17</a:t>
            </a:fld>
            <a:endParaRPr lang="en-US"/>
          </a:p>
        </p:txBody>
      </p:sp>
      <p:sp>
        <p:nvSpPr>
          <p:cNvPr id="5" name="Footer Placeholder 4"/>
          <p:cNvSpPr>
            <a:spLocks noGrp="1"/>
          </p:cNvSpPr>
          <p:nvPr>
            <p:ph type="ftr" sz="quarter" idx="11"/>
          </p:nvPr>
        </p:nvSpPr>
        <p:spPr>
          <a:xfrm>
            <a:off x="1102659" y="6214969"/>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6214969"/>
            <a:ext cx="457200" cy="275478"/>
          </a:xfrm>
        </p:spPr>
        <p:txBody>
          <a:bodyPr/>
          <a:lstStyle>
            <a:lvl1pPr>
              <a:defRPr>
                <a:solidFill>
                  <a:schemeClr val="bg2">
                    <a:lumMod val="60000"/>
                    <a:lumOff val="40000"/>
                  </a:schemeClr>
                </a:solidFill>
              </a:defRPr>
            </a:lvl1pPr>
          </a:lstStyle>
          <a:p>
            <a:fld id="{AB34643A-2EC4-CC47-834E-21A7B0104D22}"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3915801"/>
            <a:ext cx="7315200" cy="400705"/>
          </a:xfrm>
          <a:prstGeom prst="rect">
            <a:avLst/>
          </a:prstGeom>
        </p:spPr>
      </p:pic>
      <p:sp>
        <p:nvSpPr>
          <p:cNvPr id="11" name="Picture Placeholder 2"/>
          <p:cNvSpPr>
            <a:spLocks noGrp="1"/>
          </p:cNvSpPr>
          <p:nvPr>
            <p:ph type="pic" idx="13"/>
          </p:nvPr>
        </p:nvSpPr>
        <p:spPr>
          <a:xfrm>
            <a:off x="1188720" y="1004455"/>
            <a:ext cx="6766560" cy="2729345"/>
          </a:xfrm>
          <a:solidFill>
            <a:schemeClr val="bg2"/>
          </a:solidFill>
          <a:ln w="127000">
            <a:solidFill>
              <a:schemeClr val="tx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6012" y="1904998"/>
            <a:ext cx="6938964" cy="1582271"/>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600" kern="1200">
                <a:solidFill>
                  <a:schemeClr val="tx1"/>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16012" y="3487271"/>
            <a:ext cx="6938960" cy="1143000"/>
          </a:xfrm>
        </p:spPr>
        <p:txBody>
          <a:bodyPr vert="horz" lIns="91440" tIns="45720" rIns="91440" bIns="45720" rtlCol="0">
            <a:normAutofit/>
          </a:bodyPr>
          <a:lstStyle>
            <a:lvl1pPr marL="0" indent="0" algn="ctr" defTabSz="914400" rtl="0" eaLnBrk="1" latinLnBrk="0" hangingPunct="1">
              <a:spcBef>
                <a:spcPts val="300"/>
              </a:spcBef>
              <a:buSzPct val="100000"/>
              <a:buFont typeface="Wingdings" pitchFamily="2" charset="2"/>
              <a:buNone/>
              <a:defRPr lang="en-US" sz="18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DCA95-D1C1-514A-BBBD-F931A44567A5}" type="datetimeFigureOut">
              <a:rPr lang="en-US" smtClean="0"/>
              <a:t>4/18/17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34643A-2EC4-CC47-834E-21A7B0104D22}" type="slidenum">
              <a:rPr lang="en-US" smtClean="0"/>
              <a:t>‹#›</a:t>
            </a:fld>
            <a:endParaRPr lang="en-US"/>
          </a:p>
        </p:txBody>
      </p:sp>
      <p:pic>
        <p:nvPicPr>
          <p:cNvPr id="1026" name="Picture 2" descr="SectionAccentTop.png"/>
          <p:cNvPicPr>
            <a:picLocks noChangeAspect="1" noChangeArrowheads="1"/>
          </p:cNvPicPr>
          <p:nvPr/>
        </p:nvPicPr>
        <p:blipFill>
          <a:blip r:embed="rId2"/>
          <a:srcRect/>
          <a:stretch>
            <a:fillRect/>
          </a:stretch>
        </p:blipFill>
        <p:spPr bwMode="auto">
          <a:xfrm>
            <a:off x="914400" y="1618488"/>
            <a:ext cx="7315200" cy="356382"/>
          </a:xfrm>
          <a:prstGeom prst="rect">
            <a:avLst/>
          </a:prstGeom>
          <a:noFill/>
        </p:spPr>
      </p:pic>
      <p:pic>
        <p:nvPicPr>
          <p:cNvPr id="1027" name="Picture 3" descr="SectionAccentBottom.png"/>
          <p:cNvPicPr>
            <a:picLocks noChangeAspect="1" noChangeArrowheads="1"/>
          </p:cNvPicPr>
          <p:nvPr/>
        </p:nvPicPr>
        <p:blipFill>
          <a:blip r:embed="rId3"/>
          <a:srcRect/>
          <a:stretch>
            <a:fillRect/>
          </a:stretch>
        </p:blipFill>
        <p:spPr bwMode="auto">
          <a:xfrm>
            <a:off x="914400" y="4690872"/>
            <a:ext cx="7315200" cy="356382"/>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926106"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5013" indent="-282575">
              <a:defRPr sz="1800"/>
            </a:lvl7pPr>
            <a:lvl8pPr marL="2287588" indent="-282575">
              <a:defRPr sz="1800"/>
            </a:lvl8pPr>
            <a:lvl9pPr marL="2568575" indent="-2809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3DCA95-D1C1-514A-BBBD-F931A44567A5}"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4643A-2EC4-CC47-834E-21A7B0104D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81100"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8200"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4163">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269006"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26106"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3DCA95-D1C1-514A-BBBD-F931A44567A5}" type="datetimeFigureOut">
              <a:rPr lang="en-US" smtClean="0"/>
              <a:t>4/18/17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34643A-2EC4-CC47-834E-21A7B0104D22}" type="slidenum">
              <a:rPr lang="en-US" smtClean="0"/>
              <a:t>‹#›</a:t>
            </a:fld>
            <a:endParaRPr lang="en-US"/>
          </a:p>
        </p:txBody>
      </p:sp>
      <p:pic>
        <p:nvPicPr>
          <p:cNvPr id="2050" name="Picture 2" descr="comparisonRule.png"/>
          <p:cNvPicPr>
            <a:picLocks noChangeAspect="1" noChangeArrowheads="1"/>
          </p:cNvPicPr>
          <p:nvPr/>
        </p:nvPicPr>
        <p:blipFill>
          <a:blip r:embed="rId3"/>
          <a:srcRect/>
          <a:stretch>
            <a:fillRect/>
          </a:stretch>
        </p:blipFill>
        <p:spPr bwMode="auto">
          <a:xfrm>
            <a:off x="1247775" y="2686050"/>
            <a:ext cx="2609850" cy="133350"/>
          </a:xfrm>
          <a:prstGeom prst="rect">
            <a:avLst/>
          </a:prstGeom>
          <a:noFill/>
        </p:spPr>
      </p:pic>
      <p:pic>
        <p:nvPicPr>
          <p:cNvPr id="12" name="Picture 2" descr="comparisonRule.png"/>
          <p:cNvPicPr>
            <a:picLocks noChangeAspect="1" noChangeArrowheads="1"/>
          </p:cNvPicPr>
          <p:nvPr/>
        </p:nvPicPr>
        <p:blipFill>
          <a:blip r:embed="rId3"/>
          <a:srcRect/>
          <a:stretch>
            <a:fillRect/>
          </a:stretch>
        </p:blipFill>
        <p:spPr bwMode="auto">
          <a:xfrm>
            <a:off x="5335681" y="2686050"/>
            <a:ext cx="2609850" cy="13335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DCA95-D1C1-514A-BBBD-F931A44567A5}" type="datetimeFigureOut">
              <a:rPr lang="en-US" smtClean="0"/>
              <a:t>4/18/17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34643A-2EC4-CC47-834E-21A7B0104D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DCA95-D1C1-514A-BBBD-F931A44567A5}" type="datetimeFigureOut">
              <a:rPr lang="en-US" smtClean="0"/>
              <a:t>4/18/17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34643A-2EC4-CC47-834E-21A7B0104D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3429000" cy="1371600"/>
          </a:xfrm>
        </p:spPr>
        <p:txBody>
          <a:bodyPr anchor="b">
            <a:noAutofit/>
          </a:bodyPr>
          <a:lstStyle>
            <a:lvl1pPr algn="ctr">
              <a:defRPr sz="3600" b="0"/>
            </a:lvl1pPr>
          </a:lstStyle>
          <a:p>
            <a:r>
              <a:rPr lang="en-US" smtClean="0"/>
              <a:t>Click to edit Master title style</a:t>
            </a:r>
            <a:endParaRPr lang="en-US" dirty="0"/>
          </a:p>
        </p:txBody>
      </p:sp>
      <p:sp>
        <p:nvSpPr>
          <p:cNvPr id="3" name="Content Placeholder 2"/>
          <p:cNvSpPr>
            <a:spLocks noGrp="1"/>
          </p:cNvSpPr>
          <p:nvPr>
            <p:ph idx="1"/>
          </p:nvPr>
        </p:nvSpPr>
        <p:spPr>
          <a:xfrm>
            <a:off x="4926106" y="914400"/>
            <a:ext cx="3429000" cy="4815841"/>
          </a:xfrm>
        </p:spPr>
        <p:txBody>
          <a:bodyPr>
            <a:normAutofit/>
          </a:bodyPr>
          <a:lstStyle>
            <a:lvl1pPr marL="341313" indent="-341313">
              <a:defRPr sz="2200"/>
            </a:lvl1pPr>
            <a:lvl2pPr marL="631825" indent="-284163">
              <a:defRPr sz="2000"/>
            </a:lvl2pPr>
            <a:lvl3pPr marL="914400" indent="-284163">
              <a:defRPr sz="1800"/>
            </a:lvl3pPr>
            <a:lvl4pPr marL="1196975" indent="-284163">
              <a:defRPr sz="1800"/>
            </a:lvl4pPr>
            <a:lvl5pPr marL="1487488" indent="-284163">
              <a:defRPr sz="1800"/>
            </a:lvl5pPr>
            <a:lvl6pPr marL="1770063" indent="-284163">
              <a:defRPr sz="1800"/>
            </a:lvl6pPr>
            <a:lvl7pPr marL="2060575" indent="-284163">
              <a:defRPr sz="1800"/>
            </a:lvl7pPr>
            <a:lvl8pPr marL="2344738" indent="-284163">
              <a:defRPr sz="1800"/>
            </a:lvl8pPr>
            <a:lvl9pPr marL="2627313" indent="-2841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8200" y="2667001"/>
            <a:ext cx="3429000" cy="28956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DCA95-D1C1-514A-BBBD-F931A44567A5}" type="datetimeFigureOut">
              <a:rPr lang="en-US" smtClean="0"/>
              <a:t>4/18/17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34643A-2EC4-CC47-834E-21A7B0104D22}" type="slidenum">
              <a:rPr lang="en-US" smtClean="0"/>
              <a:t>‹#›</a:t>
            </a:fld>
            <a:endParaRPr lang="en-US"/>
          </a:p>
        </p:txBody>
      </p:sp>
      <p:pic>
        <p:nvPicPr>
          <p:cNvPr id="3074" name="Picture 2" descr="captionAccent.png"/>
          <p:cNvPicPr>
            <a:picLocks noChangeAspect="1" noChangeArrowheads="1"/>
          </p:cNvPicPr>
          <p:nvPr/>
        </p:nvPicPr>
        <p:blipFill>
          <a:blip r:embed="rId2"/>
          <a:srcRect/>
          <a:stretch>
            <a:fillRect/>
          </a:stretch>
        </p:blipFill>
        <p:spPr bwMode="auto">
          <a:xfrm>
            <a:off x="838200" y="2326341"/>
            <a:ext cx="3429000" cy="240307"/>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interiorEdging.png"/>
          <p:cNvPicPr>
            <a:picLocks noChangeAspect="1"/>
          </p:cNvPicPr>
          <p:nvPr/>
        </p:nvPicPr>
        <p:blipFill>
          <a:blip r:embed="rId16"/>
          <a:stretch>
            <a:fillRect/>
          </a:stretch>
        </p:blipFill>
        <p:spPr>
          <a:xfrm>
            <a:off x="0" y="0"/>
            <a:ext cx="9144000" cy="6858000"/>
          </a:xfrm>
          <a:prstGeom prst="rect">
            <a:avLst/>
          </a:prstGeom>
        </p:spPr>
      </p:pic>
      <p:sp>
        <p:nvSpPr>
          <p:cNvPr id="2" name="Title Placeholder 1"/>
          <p:cNvSpPr>
            <a:spLocks noGrp="1"/>
          </p:cNvSpPr>
          <p:nvPr>
            <p:ph type="title"/>
          </p:nvPr>
        </p:nvSpPr>
        <p:spPr>
          <a:xfrm>
            <a:off x="800100" y="381000"/>
            <a:ext cx="75438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2084294"/>
            <a:ext cx="6949440" cy="36396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118412"/>
            <a:ext cx="2133600" cy="275478"/>
          </a:xfrm>
          <a:prstGeom prst="rect">
            <a:avLst/>
          </a:prstGeom>
        </p:spPr>
        <p:txBody>
          <a:bodyPr vert="horz" lIns="91440" tIns="45720" rIns="91440" bIns="45720" rtlCol="0" anchor="ctr"/>
          <a:lstStyle>
            <a:lvl1pPr algn="r">
              <a:defRPr sz="1200">
                <a:solidFill>
                  <a:schemeClr val="tx1"/>
                </a:solidFill>
              </a:defRPr>
            </a:lvl1pPr>
          </a:lstStyle>
          <a:p>
            <a:fld id="{963DCA95-D1C1-514A-BBBD-F931A44567A5}" type="datetimeFigureOut">
              <a:rPr lang="en-US" smtClean="0"/>
              <a:t>4/18/17</a:t>
            </a:fld>
            <a:endParaRPr lang="en-US"/>
          </a:p>
        </p:txBody>
      </p:sp>
      <p:sp>
        <p:nvSpPr>
          <p:cNvPr id="5" name="Footer Placeholder 4"/>
          <p:cNvSpPr>
            <a:spLocks noGrp="1"/>
          </p:cNvSpPr>
          <p:nvPr>
            <p:ph type="ftr" sz="quarter" idx="3"/>
          </p:nvPr>
        </p:nvSpPr>
        <p:spPr>
          <a:xfrm>
            <a:off x="457200" y="6118412"/>
            <a:ext cx="2895600" cy="275478"/>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4343400" y="6118412"/>
            <a:ext cx="457200" cy="275478"/>
          </a:xfrm>
          <a:prstGeom prst="rect">
            <a:avLst/>
          </a:prstGeom>
        </p:spPr>
        <p:txBody>
          <a:bodyPr vert="horz" lIns="91440" tIns="45720" rIns="91440" bIns="45720" rtlCol="0" anchor="ctr"/>
          <a:lstStyle>
            <a:lvl1pPr algn="ctr">
              <a:defRPr sz="1200">
                <a:solidFill>
                  <a:schemeClr val="tx1"/>
                </a:solidFill>
              </a:defRPr>
            </a:lvl1pPr>
          </a:lstStyle>
          <a:p>
            <a:fld id="{AB34643A-2EC4-CC47-834E-21A7B0104D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5600" kern="1200">
          <a:solidFill>
            <a:schemeClr val="tx1"/>
          </a:solidFill>
          <a:latin typeface="+mj-lt"/>
          <a:ea typeface="+mj-ea"/>
          <a:cs typeface="+mj-cs"/>
        </a:defRPr>
      </a:lvl1pPr>
    </p:titleStyle>
    <p:bodyStyle>
      <a:lvl1pPr marL="457200" indent="-457200" algn="l" defTabSz="914400" rtl="0" eaLnBrk="1" latinLnBrk="0" hangingPunct="1">
        <a:spcBef>
          <a:spcPts val="2000"/>
        </a:spcBef>
        <a:buSzPct val="10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500"/>
        </a:spcBef>
        <a:buClr>
          <a:schemeClr val="tx1">
            <a:lumMod val="60000"/>
            <a:lumOff val="40000"/>
          </a:schemeClr>
        </a:buClr>
        <a:buSzPct val="10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22860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27432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32004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36576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41148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Apple Chancery"/>
                <a:cs typeface="Apple Chancery"/>
              </a:rPr>
              <a:t>Top Ten Takeaways</a:t>
            </a:r>
            <a:endParaRPr lang="en-US" dirty="0">
              <a:latin typeface="Apple Chancery"/>
              <a:cs typeface="Apple Chancery"/>
            </a:endParaRPr>
          </a:p>
        </p:txBody>
      </p:sp>
      <p:sp>
        <p:nvSpPr>
          <p:cNvPr id="3" name="Subtitle 2"/>
          <p:cNvSpPr>
            <a:spLocks noGrp="1"/>
          </p:cNvSpPr>
          <p:nvPr>
            <p:ph type="subTitle" idx="1"/>
          </p:nvPr>
        </p:nvSpPr>
        <p:spPr/>
        <p:txBody>
          <a:bodyPr>
            <a:normAutofit/>
          </a:bodyPr>
          <a:lstStyle/>
          <a:p>
            <a:r>
              <a:rPr lang="en-US" dirty="0" smtClean="0"/>
              <a:t>ECI 540 </a:t>
            </a:r>
          </a:p>
          <a:p>
            <a:r>
              <a:rPr lang="en-US" dirty="0" smtClean="0"/>
              <a:t>Reading in Elementary School </a:t>
            </a:r>
          </a:p>
        </p:txBody>
      </p:sp>
    </p:spTree>
    <p:extLst>
      <p:ext uri="{BB962C8B-B14F-4D97-AF65-F5344CB8AC3E}">
        <p14:creationId xmlns:p14="http://schemas.microsoft.com/office/powerpoint/2010/main" val="733028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Goodreads.com</a:t>
            </a:r>
            <a:r>
              <a:rPr lang="en-US" dirty="0" smtClean="0"/>
              <a:t> is good for more than just grown ups!</a:t>
            </a:r>
            <a:endParaRPr lang="en-US" dirty="0"/>
          </a:p>
        </p:txBody>
      </p:sp>
      <p:sp>
        <p:nvSpPr>
          <p:cNvPr id="3" name="Content Placeholder 2"/>
          <p:cNvSpPr>
            <a:spLocks noGrp="1"/>
          </p:cNvSpPr>
          <p:nvPr>
            <p:ph idx="1"/>
          </p:nvPr>
        </p:nvSpPr>
        <p:spPr/>
        <p:txBody>
          <a:bodyPr>
            <a:normAutofit fontScale="77500" lnSpcReduction="20000"/>
          </a:bodyPr>
          <a:lstStyle/>
          <a:p>
            <a:r>
              <a:rPr lang="en-US" dirty="0"/>
              <a:t>I have had a </a:t>
            </a:r>
            <a:r>
              <a:rPr lang="en-US" dirty="0" err="1"/>
              <a:t>Goodreads</a:t>
            </a:r>
            <a:r>
              <a:rPr lang="en-US" dirty="0"/>
              <a:t> account for many years. I must say I rarely used it. It was more for social interaction than any other purpose. Now I have a way to use it as a virtual reading log for my students! I cannot wait to implement this second semester. I will be using it to have students read and review literature as well as document their reading each day. I think the students will find this as a better way of writing a book report because they will simply have to review the books they have read for a grade! We will be using this weekly in the classroom so I can receive updates about how much and when they are reading. I also think this is a great way to see what students are interested in reading. Next year, I hope to complete a book challenge with my students by encouraging them to read at least 40 books during the school year. I also hope to continue this activity with students over the summer. I would like to start summer library hours for my classroom so students have access to books all summer long. I think that </a:t>
            </a:r>
            <a:r>
              <a:rPr lang="en-US" dirty="0" err="1"/>
              <a:t>Goodreads</a:t>
            </a:r>
            <a:r>
              <a:rPr lang="en-US" dirty="0"/>
              <a:t> will provide a great way for my students and I to stay connected throughout the rest of their education!</a:t>
            </a:r>
          </a:p>
        </p:txBody>
      </p:sp>
    </p:spTree>
    <p:extLst>
      <p:ext uri="{BB962C8B-B14F-4D97-AF65-F5344CB8AC3E}">
        <p14:creationId xmlns:p14="http://schemas.microsoft.com/office/powerpoint/2010/main" val="1620199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Book clubs are not just for Oprah!</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When I read the syllabus and saw the ABC Book Clubs, I thought to myself, great, another reading assignment. I am so glad that I didn’t let my initial thoughts impact my experiences! Being able to read a book that was relevant to my teaching and provided practical information I could use right away was awesome. I enjoyed being able to work with a group with similar interests as me as well as create a project that would allow me to lead professional development at my school. The ideas presented in </a:t>
            </a:r>
            <a:r>
              <a:rPr lang="en-US" i="1" dirty="0"/>
              <a:t>Notice and Note</a:t>
            </a:r>
            <a:r>
              <a:rPr lang="en-US" dirty="0"/>
              <a:t> by </a:t>
            </a:r>
            <a:r>
              <a:rPr lang="en-US" dirty="0" err="1"/>
              <a:t>Kylene</a:t>
            </a:r>
            <a:r>
              <a:rPr lang="en-US" dirty="0"/>
              <a:t> Beers and Robert E. </a:t>
            </a:r>
            <a:r>
              <a:rPr lang="en-US" dirty="0" err="1"/>
              <a:t>Probst</a:t>
            </a:r>
            <a:r>
              <a:rPr lang="en-US" dirty="0"/>
              <a:t> were simple and relevant to today’s teachers regardless of the content are being taught. Creating our project and implementing the strategies in the book allowed me to apply what I had learned and, it was easy. I am attempting to take the ABC Book Club to my administrator to see if we can do a similar activity in our school. We are the only year round school in our district and I think this would be a great way for us to complete professional development each quarter. After all, if students learn better from their peers, maybe the same concept would work for teachers teaching teachers. </a:t>
            </a:r>
          </a:p>
          <a:p>
            <a:endParaRPr lang="en-US" dirty="0"/>
          </a:p>
        </p:txBody>
      </p:sp>
    </p:spTree>
    <p:extLst>
      <p:ext uri="{BB962C8B-B14F-4D97-AF65-F5344CB8AC3E}">
        <p14:creationId xmlns:p14="http://schemas.microsoft.com/office/powerpoint/2010/main" val="66132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a:t>
            </a:r>
            <a:r>
              <a:rPr lang="en-US" i="1" dirty="0" smtClean="0"/>
              <a:t>I </a:t>
            </a:r>
            <a:r>
              <a:rPr lang="en-US" dirty="0" smtClean="0"/>
              <a:t>Teach Students to Read?!?</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There is no one correct way to teach reading to all students. It is agreed upon that literacy instruction should be authentic and balanced. How do we obtain authenticity and balance in a reading program? All teachers must be trained to be highly qualified and utilize best practices, even those who are not teachers of reading. “Given the intersection of core skills, text variation, and the influential role of the participant, teachers invite students to play an intricate role in the construction and composition of literacy through balancing the following contextual dimensions of literacy: (1) authenticity, (2) text discussion, (3) teacher control, and (4) professional prerogative” (</a:t>
            </a:r>
            <a:r>
              <a:rPr lang="en-US" dirty="0" err="1"/>
              <a:t>Gambrell</a:t>
            </a:r>
            <a:r>
              <a:rPr lang="en-US" dirty="0"/>
              <a:t> &amp; Morrow, p 49).  Being able to teach students at their independent learning level requires more than assigning a passage for reading comprehension; it requires learning in a manner applicable to their lives. This is not something </a:t>
            </a:r>
            <a:r>
              <a:rPr lang="en-US" dirty="0" smtClean="0"/>
              <a:t>End Of Grade tests </a:t>
            </a:r>
            <a:r>
              <a:rPr lang="en-US" dirty="0"/>
              <a:t>or any other form of standardized testing allows for. I plan on using student experiences to offset testing to show them there are more important things in life than passing a test to prove their worth. </a:t>
            </a:r>
          </a:p>
          <a:p>
            <a:endParaRPr lang="en-US" dirty="0"/>
          </a:p>
        </p:txBody>
      </p:sp>
    </p:spTree>
    <p:extLst>
      <p:ext uri="{BB962C8B-B14F-4D97-AF65-F5344CB8AC3E}">
        <p14:creationId xmlns:p14="http://schemas.microsoft.com/office/powerpoint/2010/main" val="112768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MANY TESTS?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Testing is no longer a measure of what students know but more a measure of how teachers teach. We are being programmed to gain higher scores without focusing on the real matter at hand, what do students really understand about life and how can they apply it? Students are bombarded with regiments of testing, especially in third grade, that do not allow for instructional time in the classroom. All activities are based on what the students’ previous knowledge should be as opposed to what we are teaching them. There is no time for teaching. We expect them to perform at unheard of levels that demonstrate nothing other than their ability to read fluently and comprehend what they have read. Yet, we do nothing to increase comprehension aside from providing them with more reading and more testing. Testing is inadequate and does not provide an accurate assessment of student learning. Testing needs to be restructured based on individual student levels of learning as opposed to what is considered the norm. Using formative assessments on the </a:t>
            </a:r>
            <a:r>
              <a:rPr lang="en-US" dirty="0" err="1"/>
              <a:t>iPad</a:t>
            </a:r>
            <a:r>
              <a:rPr lang="en-US" dirty="0"/>
              <a:t> such as Class Dojo will provide me with immediate feedback to better meet the needs of my unique student population. By using formative assessments daily, I will be better able to direct my lessons and provide small group instruction with emphasis on the skills necessary for each student to maximize learning.</a:t>
            </a:r>
          </a:p>
          <a:p>
            <a:endParaRPr lang="en-US" dirty="0"/>
          </a:p>
        </p:txBody>
      </p:sp>
    </p:spTree>
    <p:extLst>
      <p:ext uri="{BB962C8B-B14F-4D97-AF65-F5344CB8AC3E}">
        <p14:creationId xmlns:p14="http://schemas.microsoft.com/office/powerpoint/2010/main" val="272907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381" y="381000"/>
            <a:ext cx="8479407" cy="1371600"/>
          </a:xfrm>
        </p:spPr>
        <p:txBody>
          <a:bodyPr>
            <a:noAutofit/>
          </a:bodyPr>
          <a:lstStyle/>
          <a:p>
            <a:r>
              <a:rPr lang="en-US" sz="4400" dirty="0" smtClean="0"/>
              <a:t>How do we use authentic teaching to create authentic student learning? </a:t>
            </a:r>
            <a:endParaRPr lang="en-US" sz="4400" dirty="0"/>
          </a:p>
        </p:txBody>
      </p:sp>
      <p:sp>
        <p:nvSpPr>
          <p:cNvPr id="3" name="Content Placeholder 2"/>
          <p:cNvSpPr>
            <a:spLocks noGrp="1"/>
          </p:cNvSpPr>
          <p:nvPr>
            <p:ph idx="1"/>
          </p:nvPr>
        </p:nvSpPr>
        <p:spPr/>
        <p:txBody>
          <a:bodyPr>
            <a:normAutofit fontScale="70000" lnSpcReduction="20000"/>
          </a:bodyPr>
          <a:lstStyle/>
          <a:p>
            <a:r>
              <a:rPr lang="en-US" dirty="0"/>
              <a:t>Linda </a:t>
            </a:r>
            <a:r>
              <a:rPr lang="en-US" dirty="0" err="1"/>
              <a:t>Gambrell</a:t>
            </a:r>
            <a:r>
              <a:rPr lang="en-US" dirty="0"/>
              <a:t> and Lesley Mandel </a:t>
            </a:r>
            <a:r>
              <a:rPr lang="en-US" dirty="0" smtClean="0"/>
              <a:t>Morrow indicate</a:t>
            </a:r>
            <a:r>
              <a:rPr lang="en-US" dirty="0"/>
              <a:t>, “… literacy instruction is the art of know how to assemble the tools in concert with each other to make worthwhile instruction that is particular to the students and purposes in a given classroom” (</a:t>
            </a:r>
            <a:r>
              <a:rPr lang="en-US" dirty="0" err="1"/>
              <a:t>Gambrell</a:t>
            </a:r>
            <a:r>
              <a:rPr lang="en-US" dirty="0"/>
              <a:t> &amp; Morrow, p. 53). Teachers need to set a purpose for learning that is relevant to the worlds in which our students live. They should understand that literacy is essential for communicating and learning but should also incorporate some amount of enjoyment and pleasure. When working with students, teachers need to bring meaning and understanding to each lesson to validate student learning. Incorporating ideas such as reciprocal teaching and literature circles in the classroom allow students choice and the ability to demonstrate understanding. While teacher control is necessary, there should be a gradual release of responsibility. Teachers should begin with explicit instruction and modeling, scaffold learning for all students and release the students so the teacher becomes the facilitator followed by an active participant. In order to complete these steps and utilize best practices, it will be necessary for teachers to receive more professional development. It will also require teachers to be able to let go of some of our traditional styles and methods of teaching and begin to listen to our students more. </a:t>
            </a:r>
          </a:p>
          <a:p>
            <a:endParaRPr lang="en-US" dirty="0"/>
          </a:p>
        </p:txBody>
      </p:sp>
    </p:spTree>
    <p:extLst>
      <p:ext uri="{BB962C8B-B14F-4D97-AF65-F5344CB8AC3E}">
        <p14:creationId xmlns:p14="http://schemas.microsoft.com/office/powerpoint/2010/main" val="429335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we allowing our students to teach </a:t>
            </a:r>
            <a:r>
              <a:rPr lang="en-US" i="1" dirty="0" smtClean="0"/>
              <a:t>us</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en-US" dirty="0"/>
              <a:t>We all have traditional lessons that we teach, units that we love, and methods we swear work. But, are we recognizing that they do not work for all students? As educators, it is our responsibility to get to know each of our students on a personal level. We need to understand their background, family dynamic, and socioeconomic backgrounds. We also need to take in to consideration the various social and emotional levels of our students to better reach them. Having spent all of my years teaching in very high poverty schools, I see the needs of my students in a different light. While others may see a child acting out, I see one who just had his or her dad arrested for domestic violence. While the idea of getting to know each of my students seems easy, the practice is much more challenging. I have learned to be more supportive of their needs by allowing them to come to school hours early because their mom has to be at work by 6:30 and they have no other method of transportation to school, forgiving assignments that were not completed because they were busy babysitting younger siblings, and letting them take a nap in the back corner of my classroom because they were up all night listening to an argument between parents that ended with the police arriving at their home. I have not learned how to help them once they are outside of the safety of my classroom walls. After listening to David Reese speak, I am beginning to develop some ideas of how to create more community involvement in the school and more school involvement in the community. It is my hope that I can work with other teachers in our area to create some support system for parents to help them help their children. </a:t>
            </a:r>
          </a:p>
          <a:p>
            <a:endParaRPr lang="en-US" dirty="0"/>
          </a:p>
        </p:txBody>
      </p:sp>
    </p:spTree>
    <p:extLst>
      <p:ext uri="{BB962C8B-B14F-4D97-AF65-F5344CB8AC3E}">
        <p14:creationId xmlns:p14="http://schemas.microsoft.com/office/powerpoint/2010/main" val="2782952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it really all about the money?</a:t>
            </a:r>
            <a:endParaRPr lang="en-US" dirty="0"/>
          </a:p>
        </p:txBody>
      </p:sp>
      <p:sp>
        <p:nvSpPr>
          <p:cNvPr id="3" name="Content Placeholder 2"/>
          <p:cNvSpPr>
            <a:spLocks noGrp="1"/>
          </p:cNvSpPr>
          <p:nvPr>
            <p:ph idx="1"/>
          </p:nvPr>
        </p:nvSpPr>
        <p:spPr/>
        <p:txBody>
          <a:bodyPr>
            <a:normAutofit fontScale="62500" lnSpcReduction="20000"/>
          </a:bodyPr>
          <a:lstStyle/>
          <a:p>
            <a:r>
              <a:rPr lang="en-US" dirty="0"/>
              <a:t>Learning about the statistical correlation between reading levels and poverty levels was a tremendous take away for me this semester. While I have always understood there was a correlation between the two, the depth of understanding was minimal. In Chapter 4, Oral Language, of </a:t>
            </a:r>
            <a:r>
              <a:rPr lang="en-US" i="1" dirty="0"/>
              <a:t>Research Based Practices for Teaching Common Core Literacy</a:t>
            </a:r>
            <a:r>
              <a:rPr lang="en-US" dirty="0"/>
              <a:t>, the author, Rosalind Horowitz, included a quote which really resonated with me, “In four years, an average child in a professional family would accumulate experience with almost 45,000,000 words, an average child in a working-class family 26,000,000, and an average child in a welfare family 13,000,000 words” (Hart &amp; </a:t>
            </a:r>
            <a:r>
              <a:rPr lang="en-US" dirty="0" err="1"/>
              <a:t>Risley</a:t>
            </a:r>
            <a:r>
              <a:rPr lang="en-US" dirty="0"/>
              <a:t>, 1992, p. 9). When I think about the extreme differences in language acquisition simply based on exposure to language, I begin to understand why some children struggle so immensely with reading. Without exposure to the language, students cannot read the words they are exposed to let alone even begin to understand how they relate to sentences, paragraphs, and stories they read; there is no relationship for them to connect to. I do not know how to even begin addressing this issue in the classroom. There is only so much I can do. I will continue to expose my students to culturally rich literature and text embedded within class discussion in hopes that they begin to acquire oral language skills that will increase their reading proficiency. There is so much more that needs to take place and I hope that I can, again, rely on the community to create an early intervention program to increase the likelihood of children being read and spoken to at the beginning of their lives.</a:t>
            </a:r>
            <a:r>
              <a:rPr lang="en-US" dirty="0"/>
              <a:t> </a:t>
            </a:r>
            <a:endParaRPr lang="en-US" dirty="0" smtClean="0"/>
          </a:p>
          <a:p>
            <a:endParaRPr lang="en-US" dirty="0"/>
          </a:p>
        </p:txBody>
      </p:sp>
    </p:spTree>
    <p:extLst>
      <p:ext uri="{BB962C8B-B14F-4D97-AF65-F5344CB8AC3E}">
        <p14:creationId xmlns:p14="http://schemas.microsoft.com/office/powerpoint/2010/main" val="424819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371600"/>
          </a:xfrm>
        </p:spPr>
        <p:txBody>
          <a:bodyPr>
            <a:noAutofit/>
          </a:bodyPr>
          <a:lstStyle/>
          <a:p>
            <a:r>
              <a:rPr lang="en-US" sz="4000" dirty="0" smtClean="0"/>
              <a:t>How does vocabulary instruction increase understanding and reading comprehension?</a:t>
            </a:r>
            <a:endParaRPr lang="en-US" sz="4000" dirty="0"/>
          </a:p>
        </p:txBody>
      </p:sp>
      <p:sp>
        <p:nvSpPr>
          <p:cNvPr id="3" name="Content Placeholder 2"/>
          <p:cNvSpPr>
            <a:spLocks noGrp="1"/>
          </p:cNvSpPr>
          <p:nvPr>
            <p:ph idx="1"/>
          </p:nvPr>
        </p:nvSpPr>
        <p:spPr/>
        <p:txBody>
          <a:bodyPr>
            <a:normAutofit fontScale="70000" lnSpcReduction="20000"/>
          </a:bodyPr>
          <a:lstStyle/>
          <a:p>
            <a:r>
              <a:rPr lang="en-US" dirty="0"/>
              <a:t>Regardless of how much vocabulary is taught in school, it is meaningless without support for the vocabulary being taught. Students cannot be given a list of words to define and not see a connection to the words in their reading or in writing. There has to be a way to create exposure to language that will allow for students to retain and use the language in appropriate ways to enhance their learning. Although I have always thought my method of vocabulary instruction was sufficient to my students’ needs, I am coming to the realization that it is not as sound as I had hoped. Initially, I had been using a prescribed word list with students. They were assigned a different activity to do each night as homework with these words. However, they were not using the words in the classroom. They were not found in the context of the reading nor were they using them in their written responses. Now, I am shifting to teaching word parts by using prefixes as a primary method for instruction. My goal in making this shift is for students to acquire greater word recognition and knowledge by learning the importance of the parts of words. They can then apply these parts to new words they encounter in reading. Understanding the prefixes will enable students to apply these prefixes to unknown and unfamiliar words to increase understanding of their reading. </a:t>
            </a:r>
            <a:endParaRPr lang="en-US" dirty="0"/>
          </a:p>
        </p:txBody>
      </p:sp>
    </p:spTree>
    <p:extLst>
      <p:ext uri="{BB962C8B-B14F-4D97-AF65-F5344CB8AC3E}">
        <p14:creationId xmlns:p14="http://schemas.microsoft.com/office/powerpoint/2010/main" val="48107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fluency </a:t>
            </a:r>
            <a:r>
              <a:rPr lang="en-US" i="1" dirty="0" smtClean="0"/>
              <a:t>really</a:t>
            </a:r>
            <a:r>
              <a:rPr lang="en-US" dirty="0" smtClean="0"/>
              <a:t> a problem?</a:t>
            </a:r>
            <a:endParaRPr lang="en-US" dirty="0"/>
          </a:p>
        </p:txBody>
      </p:sp>
      <p:sp>
        <p:nvSpPr>
          <p:cNvPr id="3" name="Content Placeholder 2"/>
          <p:cNvSpPr>
            <a:spLocks noGrp="1"/>
          </p:cNvSpPr>
          <p:nvPr>
            <p:ph idx="1"/>
          </p:nvPr>
        </p:nvSpPr>
        <p:spPr/>
        <p:txBody>
          <a:bodyPr>
            <a:normAutofit fontScale="77500" lnSpcReduction="20000"/>
          </a:bodyPr>
          <a:lstStyle/>
          <a:p>
            <a:r>
              <a:rPr lang="en-US" dirty="0"/>
              <a:t>I have always thought of fluency as simply the way we read. Do the words flow smoothly, are pauses made at the appropriate time, are voice </a:t>
            </a:r>
            <a:r>
              <a:rPr lang="en-US" dirty="0" err="1"/>
              <a:t>flunctuations</a:t>
            </a:r>
            <a:r>
              <a:rPr lang="en-US" dirty="0"/>
              <a:t> accurate to represent characters? Fluency is so much more than that! Chapter 9, Reading Fluency, from </a:t>
            </a:r>
            <a:r>
              <a:rPr lang="en-US" i="1" dirty="0"/>
              <a:t>Research-Based Practices for Teaching Common Core Literacy</a:t>
            </a:r>
            <a:r>
              <a:rPr lang="en-US" dirty="0"/>
              <a:t> suggests, “Students who have not achieved adequate levels of fluency (automaticity and prosody) for their grade level will find reading materials at their assigned grade level to be a frustrating experience” (</a:t>
            </a:r>
            <a:r>
              <a:rPr lang="en-US" dirty="0" err="1"/>
              <a:t>Rasinski</a:t>
            </a:r>
            <a:r>
              <a:rPr lang="en-US" dirty="0"/>
              <a:t>, Paige, &amp; </a:t>
            </a:r>
            <a:r>
              <a:rPr lang="en-US" dirty="0" err="1"/>
              <a:t>Nageldinger</a:t>
            </a:r>
            <a:r>
              <a:rPr lang="en-US" dirty="0"/>
              <a:t>, p.143). Now, I have a base for comprehension challenges in the classroom! It seems like every link to challenges in reading lead back to early language exposure. If children are not talked to, read to, nurtured, and interacted with, their vocabulary acquisition suffers. From lack of vocabulary comes lack of fluency. Lack of fluency leads to lack of comprehension. Finally, frustration levels set in and children give up. Teachers begin to give up as well when we feel exhausted from trying everything we know to make our students better readers. The challenge continues to be, what are we able to do to fix the problem on limited funding and limited resources?</a:t>
            </a:r>
          </a:p>
          <a:p>
            <a:endParaRPr lang="en-US" dirty="0"/>
          </a:p>
        </p:txBody>
      </p:sp>
    </p:spTree>
    <p:extLst>
      <p:ext uri="{BB962C8B-B14F-4D97-AF65-F5344CB8AC3E}">
        <p14:creationId xmlns:p14="http://schemas.microsoft.com/office/powerpoint/2010/main" val="147844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 assigned readings did not teach me</a:t>
            </a:r>
            <a:endParaRPr lang="en-US" dirty="0"/>
          </a:p>
        </p:txBody>
      </p:sp>
      <p:sp>
        <p:nvSpPr>
          <p:cNvPr id="3" name="Content Placeholder 2"/>
          <p:cNvSpPr>
            <a:spLocks noGrp="1"/>
          </p:cNvSpPr>
          <p:nvPr>
            <p:ph idx="1"/>
          </p:nvPr>
        </p:nvSpPr>
        <p:spPr/>
        <p:txBody>
          <a:bodyPr>
            <a:normAutofit fontScale="70000" lnSpcReduction="20000"/>
          </a:bodyPr>
          <a:lstStyle/>
          <a:p>
            <a:r>
              <a:rPr lang="en-US" dirty="0"/>
              <a:t>I </a:t>
            </a:r>
            <a:r>
              <a:rPr lang="en-US" dirty="0" smtClean="0"/>
              <a:t>recently saw </a:t>
            </a:r>
            <a:r>
              <a:rPr lang="en-US" dirty="0"/>
              <a:t>a </a:t>
            </a:r>
            <a:r>
              <a:rPr lang="en-US" dirty="0" smtClean="0"/>
              <a:t>quote that </a:t>
            </a:r>
            <a:r>
              <a:rPr lang="en-US" dirty="0"/>
              <a:t>struck a nerve with me. Mike Rowe of </a:t>
            </a:r>
            <a:r>
              <a:rPr lang="en-US" u="sng" dirty="0"/>
              <a:t>Dirty Jobs</a:t>
            </a:r>
            <a:r>
              <a:rPr lang="en-US" dirty="0"/>
              <a:t> said, “We’re churning out a generation of poorly educated people with no skill, no ambition, no guidance, and no realistic expectations of what it means to go to work.” As I read this, I thought to myself, who is responsible? One of my great take </a:t>
            </a:r>
            <a:r>
              <a:rPr lang="en-US" dirty="0" err="1"/>
              <a:t>away's</a:t>
            </a:r>
            <a:r>
              <a:rPr lang="en-US" dirty="0"/>
              <a:t> from this semester was the ability to collaborate and discuss real world issues with fellow educators in an environment that was free from judgment. It is a challenge to talk to non-educators about the day-to-day life of a teacher. However, this class allowed for those conversations. Speaking freely and being introduced to new methods and ideas every class was extremely helpful to me. Although I am not an elementary school teacher, I was able to learn a lot more about what it takes to teach elementary school. While their struggles are different from mine, classmates were able to give wonderful advice and helpful suggestions to make me more successful in my own classroom. I have taken many of the ideas presented in class, clock buddies, partner reading, suggestions for literature, and the implementation of read aloud, and put them to use. Others, I will begin to integrate as the year continues. I also have reassurance now that teachers are not the root of the problem; we are simply the only ones willing to accept the blame.</a:t>
            </a:r>
          </a:p>
          <a:p>
            <a:endParaRPr lang="en-US" dirty="0"/>
          </a:p>
        </p:txBody>
      </p:sp>
    </p:spTree>
    <p:extLst>
      <p:ext uri="{BB962C8B-B14F-4D97-AF65-F5344CB8AC3E}">
        <p14:creationId xmlns:p14="http://schemas.microsoft.com/office/powerpoint/2010/main" val="3428367407"/>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rmal">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Forma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Formal">
      <a:fillStyleLst>
        <a:solidFill>
          <a:schemeClr val="phClr"/>
        </a:solidFill>
        <a:blipFill rotWithShape="1">
          <a:blip xmlns:r="http://schemas.openxmlformats.org/officeDocument/2006/relationships" r:embed="rId1">
            <a:duotone>
              <a:schemeClr val="phClr">
                <a:tint val="60000"/>
                <a:satMod val="200000"/>
              </a:schemeClr>
              <a:schemeClr val="phClr">
                <a:shade val="90000"/>
                <a:satMod val="150000"/>
              </a:schemeClr>
            </a:duotone>
          </a:blip>
          <a:tile tx="0" ty="0" sx="50000" sy="50000" flip="none" algn="tl"/>
        </a:blipFill>
        <a:blipFill rotWithShape="1">
          <a:blip xmlns:r="http://schemas.openxmlformats.org/officeDocument/2006/relationships" r:embed="rId2">
            <a:duotone>
              <a:schemeClr val="phClr">
                <a:tint val="80000"/>
                <a:satMod val="135000"/>
              </a:schemeClr>
              <a:schemeClr val="phClr">
                <a:shade val="80000"/>
                <a:satMod val="150000"/>
              </a:schemeClr>
            </a:duotone>
          </a:blip>
          <a:tile tx="0" ty="0" sx="65000" sy="65000" flip="none" algn="tl"/>
        </a:blipFill>
      </a:fillStyleLst>
      <a:lnStyleLst>
        <a:ln w="12700" cap="flat" cmpd="sng" algn="ctr">
          <a:solidFill>
            <a:schemeClr val="phClr">
              <a:shade val="95000"/>
              <a:satMod val="105000"/>
            </a:schemeClr>
          </a:solidFill>
          <a:prstDash val="solid"/>
          <a:miter/>
        </a:ln>
        <a:ln w="25400" cap="flat" cmpd="sng" algn="ctr">
          <a:solidFill>
            <a:schemeClr val="phClr">
              <a:shade val="90000"/>
              <a:alpha val="90000"/>
            </a:schemeClr>
          </a:solidFill>
          <a:prstDash val="solid"/>
          <a:miter/>
        </a:ln>
        <a:ln w="38100" cap="flat" cmpd="sng" algn="ctr">
          <a:solidFill>
            <a:schemeClr val="phClr">
              <a:shade val="85000"/>
              <a:alpha val="90000"/>
              <a:satMod val="125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outerShdw blurRad="88900" dist="38100" dir="5400000" sx="101000" sy="101000" rotWithShape="0">
              <a:srgbClr val="000000">
                <a:alpha val="50000"/>
              </a:srgbClr>
            </a:outerShdw>
          </a:effectLst>
          <a:scene3d>
            <a:camera prst="orthographicFront">
              <a:rot lat="0" lon="0" rev="0"/>
            </a:camera>
            <a:lightRig rig="morning" dir="t">
              <a:rot lat="0" lon="0" rev="6000000"/>
            </a:lightRig>
          </a:scene3d>
          <a:sp3d prstMaterial="metal">
            <a:bevelT w="25400" h="12700" prst="artDeco"/>
          </a:sp3d>
        </a:effectStyle>
      </a:effectStyleLst>
      <a:bgFillStyleLst>
        <a:solidFill>
          <a:schemeClr val="phClr"/>
        </a:solidFill>
        <a:blipFill rotWithShape="1">
          <a:blip xmlns:r="http://schemas.openxmlformats.org/officeDocument/2006/relationships" r:embed="rId3">
            <a:duotone>
              <a:schemeClr val="phClr">
                <a:tint val="50000"/>
                <a:satMod val="250000"/>
              </a:schemeClr>
              <a:schemeClr val="phClr">
                <a:shade val="80000"/>
                <a:satMod val="175000"/>
              </a:schemeClr>
            </a:duotone>
          </a:blip>
          <a:stretch/>
        </a:blipFill>
        <a:blipFill rotWithShape="1">
          <a:blip xmlns:r="http://schemas.openxmlformats.org/officeDocument/2006/relationships" r:embed="rId4">
            <a:duotone>
              <a:schemeClr val="phClr">
                <a:tint val="10000"/>
                <a:satMod val="260000"/>
                <a:lumMod val="115000"/>
              </a:schemeClr>
              <a:schemeClr val="phClr">
                <a:shade val="75000"/>
                <a:satMod val="175000"/>
                <a:lumMod val="10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54</TotalTime>
  <Words>2641</Words>
  <Application>Microsoft Macintosh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Formal</vt:lpstr>
      <vt:lpstr>Top Ten Takeaways</vt:lpstr>
      <vt:lpstr>How Do I Teach Students to Read?!?</vt:lpstr>
      <vt:lpstr>Why SO MANY TESTS?</vt:lpstr>
      <vt:lpstr>How do we use authentic teaching to create authentic student learning? </vt:lpstr>
      <vt:lpstr>Are we allowing our students to teach us?</vt:lpstr>
      <vt:lpstr>Is it really all about the money?</vt:lpstr>
      <vt:lpstr>How does vocabulary instruction increase understanding and reading comprehension?</vt:lpstr>
      <vt:lpstr>Is fluency really a problem?</vt:lpstr>
      <vt:lpstr>What the assigned readings did not teach me</vt:lpstr>
      <vt:lpstr>Goodreads.com is good for more than just grown ups!</vt:lpstr>
      <vt:lpstr>Book clubs are not just for Oprah!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Ten Takeaways</dc:title>
  <dc:creator>Amanda Vaughan</dc:creator>
  <cp:lastModifiedBy>Amanda Vaughan</cp:lastModifiedBy>
  <cp:revision>4</cp:revision>
  <dcterms:created xsi:type="dcterms:W3CDTF">2017-04-18T20:19:06Z</dcterms:created>
  <dcterms:modified xsi:type="dcterms:W3CDTF">2017-04-18T21:13:30Z</dcterms:modified>
</cp:coreProperties>
</file>